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17"/>
  </p:notesMasterIdLst>
  <p:handoutMasterIdLst>
    <p:handoutMasterId r:id="rId18"/>
  </p:handoutMasterIdLst>
  <p:sldIdLst>
    <p:sldId id="327" r:id="rId5"/>
    <p:sldId id="331" r:id="rId6"/>
    <p:sldId id="332" r:id="rId7"/>
    <p:sldId id="333" r:id="rId8"/>
    <p:sldId id="263" r:id="rId9"/>
    <p:sldId id="264" r:id="rId10"/>
    <p:sldId id="266" r:id="rId11"/>
    <p:sldId id="265" r:id="rId12"/>
    <p:sldId id="276" r:id="rId13"/>
    <p:sldId id="293" r:id="rId14"/>
    <p:sldId id="274" r:id="rId15"/>
    <p:sldId id="329" r:id="rId1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954BF-49D7-09A4-3927-3C4E4BC8D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4C664-0A22-25EA-420C-7B55611645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8D842C-9DE1-66AE-3B42-39791304A2CF}"/>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E813831-5F6D-3A7F-3E63-1A026E4A9753}"/>
              </a:ext>
            </a:extLst>
          </p:cNvPr>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260809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64163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745447"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&lt;Naphon Santisukwongchot&gt;</a:t>
            </a:r>
          </a:p>
          <a:p>
            <a:r>
              <a:rPr lang="en-US" dirty="0">
                <a:solidFill>
                  <a:schemeClr val="bg2"/>
                </a:solidFill>
                <a:latin typeface="Abadi" panose="020B0604020104020204" pitchFamily="34" charset="0"/>
                <a:ea typeface="SF Pro" pitchFamily="2" charset="0"/>
                <a:cs typeface="SF Pro" pitchFamily="2" charset="0"/>
              </a:rPr>
              <a:t>&lt;15/11/2024&gt;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0C534F08-133A-CF4C-247C-451D640DD119}"/>
              </a:ext>
            </a:extLst>
          </p:cNvPr>
          <p:cNvSpPr txBox="1"/>
          <p:nvPr/>
        </p:nvSpPr>
        <p:spPr>
          <a:xfrm>
            <a:off x="717991" y="5835232"/>
            <a:ext cx="10515601" cy="646331"/>
          </a:xfrm>
          <a:prstGeom prst="rect">
            <a:avLst/>
          </a:prstGeom>
          <a:noFill/>
        </p:spPr>
        <p:txBody>
          <a:bodyPr wrap="square">
            <a:spAutoFit/>
          </a:bodyPr>
          <a:lstStyle/>
          <a:p>
            <a:r>
              <a:rPr lang="en-US" dirty="0"/>
              <a:t>https://github.com/naphon1999/IBM_Data_Science/blob/main/Capstone_Project/SpaceX_Machine%20Learning%20Prediction_Part_5.ipynb</a:t>
            </a:r>
          </a:p>
        </p:txBody>
      </p:sp>
      <p:pic>
        <p:nvPicPr>
          <p:cNvPr id="11" name="Picture 10">
            <a:extLst>
              <a:ext uri="{FF2B5EF4-FFF2-40B4-BE49-F238E27FC236}">
                <a16:creationId xmlns:a16="http://schemas.microsoft.com/office/drawing/2014/main" id="{81CF550A-9673-E24D-3FC9-9B6008675257}"/>
              </a:ext>
            </a:extLst>
          </p:cNvPr>
          <p:cNvPicPr>
            <a:picLocks noChangeAspect="1"/>
          </p:cNvPicPr>
          <p:nvPr/>
        </p:nvPicPr>
        <p:blipFill>
          <a:blip r:embed="rId3"/>
          <a:stretch>
            <a:fillRect/>
          </a:stretch>
        </p:blipFill>
        <p:spPr>
          <a:xfrm>
            <a:off x="3610693" y="1363479"/>
            <a:ext cx="4970613" cy="4195972"/>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Content Placeholder 2">
            <a:extLst>
              <a:ext uri="{FF2B5EF4-FFF2-40B4-BE49-F238E27FC236}">
                <a16:creationId xmlns:a16="http://schemas.microsoft.com/office/drawing/2014/main" id="{2AF66542-ED52-5223-3B1D-601874B1B024}"/>
              </a:ext>
            </a:extLst>
          </p:cNvPr>
          <p:cNvSpPr txBox="1">
            <a:spLocks/>
          </p:cNvSpPr>
          <p:nvPr/>
        </p:nvSpPr>
        <p:spPr>
          <a:xfrm>
            <a:off x="770011" y="1366381"/>
            <a:ext cx="10515600" cy="206261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latin typeface="IBM Plex Mono SemiBold" panose="020B0709050203000203" pitchFamily="49" charset="0"/>
              </a:rPr>
              <a:t>In this project, we successfully analyzed SpaceX mission data through several key stages, employing a variety of methodologies to explore, visualize, and predict outcomes. Below are the main conclusions drawn from the process.</a:t>
            </a:r>
          </a:p>
          <a:p>
            <a:pPr marL="0" indent="0" algn="just">
              <a:lnSpc>
                <a:spcPct val="100000"/>
              </a:lnSpc>
              <a:spcBef>
                <a:spcPts val="1400"/>
              </a:spcBef>
              <a:buNone/>
            </a:pPr>
            <a:endParaRPr lang="en-US" sz="2000" dirty="0">
              <a:solidFill>
                <a:schemeClr val="tx1"/>
              </a:solidFill>
              <a:latin typeface="IBM Plex Mono SemiBold" panose="020B0709050203000203" pitchFamily="49" charset="0"/>
            </a:endParaRPr>
          </a:p>
          <a:p>
            <a:pPr marL="0" indent="0" algn="just">
              <a:lnSpc>
                <a:spcPct val="100000"/>
              </a:lnSpc>
              <a:spcBef>
                <a:spcPts val="1400"/>
              </a:spcBef>
              <a:buNone/>
            </a:pPr>
            <a:r>
              <a:rPr lang="en-US" sz="2000" dirty="0">
                <a:solidFill>
                  <a:schemeClr val="tx1"/>
                </a:solidFill>
                <a:latin typeface="IBM Plex Mono SemiBold" panose="020B0709050203000203" pitchFamily="49" charset="0"/>
              </a:rPr>
              <a:t>Overall, this project demonstrated the power of data science techniques in understanding complex datasets and predicting outcomes. The integration of SQL, Python libraries, and machine learning models provided valuable insights into SpaceX’s operations and helped identify factors influencing mission success rates.</a:t>
            </a:r>
          </a:p>
        </p:txBody>
      </p:sp>
    </p:spTree>
    <p:extLst>
      <p:ext uri="{BB962C8B-B14F-4D97-AF65-F5344CB8AC3E}">
        <p14:creationId xmlns:p14="http://schemas.microsoft.com/office/powerpoint/2010/main" val="1630123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704523"/>
            <a:ext cx="5325989" cy="31733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latin typeface="IBM Plex Mono SemiBold" panose="020B0709050203000203" pitchFamily="49" charset="0"/>
              </a:rPr>
              <a:t>Summary of Methodologies</a:t>
            </a:r>
            <a:endParaRPr lang="en-US" sz="2000" b="1" dirty="0">
              <a:latin typeface="IBM Plex Mono SemiBold" panose="020B0709050203000203" pitchFamily="49" charset="0"/>
            </a:endParaRPr>
          </a:p>
          <a:p>
            <a:pPr>
              <a:lnSpc>
                <a:spcPct val="100000"/>
              </a:lnSpc>
              <a:spcBef>
                <a:spcPts val="1400"/>
              </a:spcBef>
            </a:pPr>
            <a:r>
              <a:rPr lang="en-US" sz="2000" b="1" dirty="0">
                <a:latin typeface="IBM Plex Mono SemiBold" panose="020B0709050203000203" pitchFamily="49" charset="0"/>
              </a:rPr>
              <a:t>Web Scraping &amp; Data Collection</a:t>
            </a:r>
          </a:p>
          <a:p>
            <a:pPr>
              <a:lnSpc>
                <a:spcPct val="100000"/>
              </a:lnSpc>
              <a:spcBef>
                <a:spcPts val="1400"/>
              </a:spcBef>
            </a:pPr>
            <a:r>
              <a:rPr lang="en-US" sz="2000" dirty="0">
                <a:latin typeface="IBM Plex Mono SemiBold" panose="020B0709050203000203" pitchFamily="49" charset="0"/>
              </a:rPr>
              <a:t>Exploratory Data Analysis (EDA)</a:t>
            </a:r>
            <a:endParaRPr lang="en-US" sz="2000" b="1" dirty="0">
              <a:latin typeface="IBM Plex Mono SemiBold" panose="020B0709050203000203" pitchFamily="49" charset="0"/>
            </a:endParaRPr>
          </a:p>
          <a:p>
            <a:pPr>
              <a:lnSpc>
                <a:spcPct val="100000"/>
              </a:lnSpc>
              <a:spcBef>
                <a:spcPts val="1400"/>
              </a:spcBef>
            </a:pPr>
            <a:r>
              <a:rPr lang="en-US" sz="2000" b="1" dirty="0">
                <a:latin typeface="IBM Plex Mono SemiBold" panose="020B0709050203000203" pitchFamily="49" charset="0"/>
              </a:rPr>
              <a:t>Data Visualization</a:t>
            </a:r>
          </a:p>
          <a:p>
            <a:pPr>
              <a:lnSpc>
                <a:spcPct val="100000"/>
              </a:lnSpc>
              <a:spcBef>
                <a:spcPts val="1400"/>
              </a:spcBef>
            </a:pPr>
            <a:r>
              <a:rPr lang="en-US" sz="2000" dirty="0">
                <a:latin typeface="IBM Plex Mono SemiBold" panose="020B0709050203000203" pitchFamily="49" charset="0"/>
              </a:rPr>
              <a:t>Machine Learning Models</a:t>
            </a:r>
            <a:endParaRPr lang="en-US" sz="2000" b="1" dirty="0">
              <a:solidFill>
                <a:schemeClr val="accent3">
                  <a:lumMod val="25000"/>
                </a:schemeClr>
              </a:solidFill>
              <a:latin typeface="IBM Plex Mono SemiBold" panose="020B0709050203000203" pitchFamily="49" charset="0"/>
            </a:endParaRPr>
          </a:p>
          <a:p>
            <a:pPr>
              <a:lnSpc>
                <a:spcPct val="100000"/>
              </a:lnSpc>
              <a:spcBef>
                <a:spcPts val="1400"/>
              </a:spcBef>
            </a:pPr>
            <a:endParaRPr lang="en-US" sz="2000" b="1" dirty="0">
              <a:latin typeface="IBM Plex Mono SemiBold" panose="020B0709050203000203" pitchFamily="49"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Content Placeholder 2">
            <a:extLst>
              <a:ext uri="{FF2B5EF4-FFF2-40B4-BE49-F238E27FC236}">
                <a16:creationId xmlns:a16="http://schemas.microsoft.com/office/drawing/2014/main" id="{9D4BB47C-1956-1F8F-73FE-5C7F949EE778}"/>
              </a:ext>
            </a:extLst>
          </p:cNvPr>
          <p:cNvSpPr txBox="1">
            <a:spLocks/>
          </p:cNvSpPr>
          <p:nvPr/>
        </p:nvSpPr>
        <p:spPr>
          <a:xfrm>
            <a:off x="770011" y="1366381"/>
            <a:ext cx="10515600" cy="103990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tx1"/>
                </a:solidFill>
                <a:latin typeface="IBM Plex Mono SemiBold" panose="020B0709050203000203" pitchFamily="49" charset="0"/>
              </a:rPr>
              <a:t>In this project, we aimed to predict the success or failure of SpaceX rocket launches using machine learning techniques. The process involved several key steps: web scraping to collect launch data, data exploration and preprocessing, applying exploratory data analysis (EDA) techniques, creating visualizations, and implementing machine learning models to make predictions. Below is a summary of the methodologies used and the results obtained at each stage.</a:t>
            </a:r>
            <a:endParaRPr lang="en-US" sz="2200" dirty="0">
              <a:solidFill>
                <a:schemeClr val="tx1"/>
              </a:solidFill>
              <a:latin typeface="IBM Plex Mono SemiBold" panose="020B0709050203000203" pitchFamily="49" charset="0"/>
            </a:endParaRPr>
          </a:p>
        </p:txBody>
      </p:sp>
      <p:sp>
        <p:nvSpPr>
          <p:cNvPr id="3" name="Content Placeholder 2">
            <a:extLst>
              <a:ext uri="{FF2B5EF4-FFF2-40B4-BE49-F238E27FC236}">
                <a16:creationId xmlns:a16="http://schemas.microsoft.com/office/drawing/2014/main" id="{085F9F6E-2DAC-0006-EBA3-69FEFDAF586C}"/>
              </a:ext>
            </a:extLst>
          </p:cNvPr>
          <p:cNvSpPr txBox="1">
            <a:spLocks/>
          </p:cNvSpPr>
          <p:nvPr/>
        </p:nvSpPr>
        <p:spPr>
          <a:xfrm>
            <a:off x="6027811" y="2704522"/>
            <a:ext cx="5325989" cy="31733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latin typeface="IBM Plex Mono SemiBold" panose="020B0709050203000203" pitchFamily="49" charset="0"/>
              </a:rPr>
              <a:t>Summary of Accuracy</a:t>
            </a:r>
          </a:p>
          <a:p>
            <a:pPr marL="0" indent="0">
              <a:lnSpc>
                <a:spcPct val="100000"/>
              </a:lnSpc>
              <a:spcBef>
                <a:spcPts val="1400"/>
              </a:spcBef>
              <a:buNone/>
            </a:pPr>
            <a:r>
              <a:rPr lang="en-US" sz="2000" dirty="0">
                <a:latin typeface="IBM Plex Mono SemiBold" panose="020B0709050203000203" pitchFamily="49" charset="0"/>
              </a:rPr>
              <a:t>Logistic Regression: 83%</a:t>
            </a:r>
          </a:p>
          <a:p>
            <a:pPr marL="0" indent="0">
              <a:lnSpc>
                <a:spcPct val="100000"/>
              </a:lnSpc>
              <a:spcBef>
                <a:spcPts val="1400"/>
              </a:spcBef>
              <a:buNone/>
            </a:pPr>
            <a:r>
              <a:rPr lang="en-US" sz="2000" dirty="0">
                <a:latin typeface="IBM Plex Mono SemiBold" panose="020B0709050203000203" pitchFamily="49" charset="0"/>
              </a:rPr>
              <a:t>K-Nearest Neighbors (KNN): 83%</a:t>
            </a:r>
          </a:p>
          <a:p>
            <a:pPr marL="0" indent="0">
              <a:lnSpc>
                <a:spcPct val="100000"/>
              </a:lnSpc>
              <a:spcBef>
                <a:spcPts val="1400"/>
              </a:spcBef>
              <a:buNone/>
            </a:pPr>
            <a:r>
              <a:rPr lang="en-US" sz="2000" dirty="0">
                <a:latin typeface="IBM Plex Mono SemiBold" panose="020B0709050203000203" pitchFamily="49" charset="0"/>
              </a:rPr>
              <a:t>Support Vector Machine (SVM): 83%</a:t>
            </a:r>
          </a:p>
          <a:p>
            <a:pPr marL="0" indent="0">
              <a:lnSpc>
                <a:spcPct val="100000"/>
              </a:lnSpc>
              <a:spcBef>
                <a:spcPts val="1400"/>
              </a:spcBef>
              <a:buNone/>
            </a:pPr>
            <a:r>
              <a:rPr lang="en-US" sz="2000" dirty="0">
                <a:latin typeface="IBM Plex Mono SemiBold" panose="020B0709050203000203" pitchFamily="49" charset="0"/>
              </a:rPr>
              <a:t>Decision Tree : 61%</a:t>
            </a:r>
          </a:p>
        </p:txBody>
      </p:sp>
    </p:spTree>
    <p:extLst>
      <p:ext uri="{BB962C8B-B14F-4D97-AF65-F5344CB8AC3E}">
        <p14:creationId xmlns:p14="http://schemas.microsoft.com/office/powerpoint/2010/main" val="1980221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2" name="Content Placeholder 2">
            <a:extLst>
              <a:ext uri="{FF2B5EF4-FFF2-40B4-BE49-F238E27FC236}">
                <a16:creationId xmlns:a16="http://schemas.microsoft.com/office/drawing/2014/main" id="{4E08B7AB-7555-ED53-06E0-273E072EE558}"/>
              </a:ext>
            </a:extLst>
          </p:cNvPr>
          <p:cNvSpPr txBox="1">
            <a:spLocks/>
          </p:cNvSpPr>
          <p:nvPr/>
        </p:nvSpPr>
        <p:spPr>
          <a:xfrm>
            <a:off x="770011" y="1366381"/>
            <a:ext cx="10515600" cy="2062619"/>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tx1"/>
                </a:solidFill>
                <a:latin typeface="IBM Plex Mono SemiBold" panose="020B0709050203000203" pitchFamily="49" charset="0"/>
              </a:rPr>
              <a:t>SpaceX, a leading private aerospace manufacturer and space transportation company, has conducted numerous launches over the years, often with varying outcomes. Understanding the factors that contribute to the success or failure of these launches is crucial for improving their reliability and operational efficiency. With the increasing number of launches and the complexity of space missions, predicting the success of a launch based on historical data could provide valuable insights. In this project, we focus on predicting the success or failure of SpaceX rocket launches based on several key features of each mission. By using data from past launches, including payload details, launch sites, rocket versions, and other mission characteristics, we aim to build predictive models that can classify launches as successful or failed. The goal is to enhance understanding of the factors that influence launch outcomes and to create a tool that can help SpaceX and other space agencies optimize their planning and execution of future launches.</a:t>
            </a:r>
            <a:endParaRPr lang="en-US" sz="2200" dirty="0">
              <a:solidFill>
                <a:schemeClr val="tx1"/>
              </a:solidFill>
              <a:latin typeface="IBM Plex Mono SemiBold" panose="020B0709050203000203" pitchFamily="49" charset="0"/>
            </a:endParaRPr>
          </a:p>
        </p:txBody>
      </p:sp>
      <p:sp>
        <p:nvSpPr>
          <p:cNvPr id="10" name="Content Placeholder 2">
            <a:extLst>
              <a:ext uri="{FF2B5EF4-FFF2-40B4-BE49-F238E27FC236}">
                <a16:creationId xmlns:a16="http://schemas.microsoft.com/office/drawing/2014/main" id="{B99C9CB2-353E-23D4-DB57-55D3A94239E0}"/>
              </a:ext>
            </a:extLst>
          </p:cNvPr>
          <p:cNvSpPr txBox="1">
            <a:spLocks/>
          </p:cNvSpPr>
          <p:nvPr/>
        </p:nvSpPr>
        <p:spPr>
          <a:xfrm>
            <a:off x="734028" y="3429000"/>
            <a:ext cx="5325989" cy="317338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IBM Plex Mono SemiBold" panose="020B0709050203000203" pitchFamily="49" charset="0"/>
              </a:rPr>
              <a:t>What factors influence the success or failure of SpaceX rocket launches?</a:t>
            </a:r>
          </a:p>
          <a:p>
            <a:pPr>
              <a:lnSpc>
                <a:spcPct val="100000"/>
              </a:lnSpc>
              <a:spcBef>
                <a:spcPts val="1400"/>
              </a:spcBef>
            </a:pPr>
            <a:r>
              <a:rPr lang="en-US" sz="2000" b="1" dirty="0">
                <a:latin typeface="IBM Plex Mono SemiBold" panose="020B0709050203000203" pitchFamily="49" charset="0"/>
              </a:rPr>
              <a:t>Can we predict the success or failure of a launch based on historical data?</a:t>
            </a:r>
          </a:p>
          <a:p>
            <a:pPr>
              <a:lnSpc>
                <a:spcPct val="100000"/>
              </a:lnSpc>
              <a:spcBef>
                <a:spcPts val="1400"/>
              </a:spcBef>
            </a:pPr>
            <a:r>
              <a:rPr lang="en-US" sz="2000" b="1" dirty="0">
                <a:latin typeface="IBM Plex Mono SemiBold" panose="020B0709050203000203" pitchFamily="49" charset="0"/>
              </a:rPr>
              <a:t>Which machine learning models perform the best in predicting launch outcomes?</a:t>
            </a:r>
          </a:p>
          <a:p>
            <a:pPr>
              <a:lnSpc>
                <a:spcPct val="100000"/>
              </a:lnSpc>
              <a:spcBef>
                <a:spcPts val="1400"/>
              </a:spcBef>
            </a:pPr>
            <a:endParaRPr lang="en-US" sz="2000" b="1" dirty="0">
              <a:latin typeface="IBM Plex Mono SemiBold" panose="020B0709050203000203" pitchFamily="49" charset="0"/>
            </a:endParaRPr>
          </a:p>
        </p:txBody>
      </p:sp>
      <p:sp>
        <p:nvSpPr>
          <p:cNvPr id="11" name="Content Placeholder 2">
            <a:extLst>
              <a:ext uri="{FF2B5EF4-FFF2-40B4-BE49-F238E27FC236}">
                <a16:creationId xmlns:a16="http://schemas.microsoft.com/office/drawing/2014/main" id="{E8BEDB17-3AC6-2875-AFA8-B73C1B3AC0AB}"/>
              </a:ext>
            </a:extLst>
          </p:cNvPr>
          <p:cNvSpPr txBox="1">
            <a:spLocks/>
          </p:cNvSpPr>
          <p:nvPr/>
        </p:nvSpPr>
        <p:spPr>
          <a:xfrm>
            <a:off x="6032193" y="3429000"/>
            <a:ext cx="5325989" cy="317338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IBM Plex Mono SemiBold" panose="020B0709050203000203" pitchFamily="49" charset="0"/>
              </a:rPr>
              <a:t>What is the success rate of launches over time?</a:t>
            </a:r>
          </a:p>
          <a:p>
            <a:pPr>
              <a:lnSpc>
                <a:spcPct val="100000"/>
              </a:lnSpc>
              <a:spcBef>
                <a:spcPts val="1400"/>
              </a:spcBef>
            </a:pPr>
            <a:r>
              <a:rPr lang="en-US" sz="2000" b="1" dirty="0">
                <a:latin typeface="IBM Plex Mono SemiBold" panose="020B0709050203000203" pitchFamily="49" charset="0"/>
              </a:rPr>
              <a:t>How can we visualize launch data to uncover patterns or trends?</a:t>
            </a:r>
          </a:p>
          <a:p>
            <a:pPr>
              <a:lnSpc>
                <a:spcPct val="100000"/>
              </a:lnSpc>
              <a:spcBef>
                <a:spcPts val="1400"/>
              </a:spcBef>
            </a:pPr>
            <a:r>
              <a:rPr lang="en-US" sz="2000" b="1" dirty="0">
                <a:latin typeface="IBM Plex Mono SemiBold" panose="020B0709050203000203" pitchFamily="49" charset="0"/>
              </a:rPr>
              <a:t>Can we predict future launch outcomes based on past trends and mission characteristics?</a:t>
            </a:r>
          </a:p>
        </p:txBody>
      </p:sp>
    </p:spTree>
    <p:extLst>
      <p:ext uri="{BB962C8B-B14F-4D97-AF65-F5344CB8AC3E}">
        <p14:creationId xmlns:p14="http://schemas.microsoft.com/office/powerpoint/2010/main" val="2560061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4C436F06-CAD5-B0D1-54C8-DA9F4C1BAC08}"/>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0ED782-0864-2101-1E3E-95283770360C}"/>
              </a:ext>
            </a:extLst>
          </p:cNvPr>
          <p:cNvSpPr>
            <a:spLocks noGrp="1"/>
          </p:cNvSpPr>
          <p:nvPr>
            <p:ph type="sldNum" sz="quarter" idx="12"/>
          </p:nvPr>
        </p:nvSpPr>
        <p:spPr/>
        <p:txBody>
          <a:bodyPr/>
          <a:lstStyle/>
          <a:p>
            <a:fld id="{5075537C-CA84-1446-933C-8E9D027F9201}" type="slidenum">
              <a:rPr lang="en-US" smtClean="0"/>
              <a:t>4</a:t>
            </a:fld>
            <a:endParaRPr lang="en-US" dirty="0"/>
          </a:p>
        </p:txBody>
      </p:sp>
      <p:sp>
        <p:nvSpPr>
          <p:cNvPr id="13" name="Title 1">
            <a:extLst>
              <a:ext uri="{FF2B5EF4-FFF2-40B4-BE49-F238E27FC236}">
                <a16:creationId xmlns:a16="http://schemas.microsoft.com/office/drawing/2014/main" id="{2B9C4207-0DC3-ED7D-E636-895F8E132AF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8A8704AE-91F4-3823-07E5-B79C66D42E4F}"/>
              </a:ext>
            </a:extLst>
          </p:cNvPr>
          <p:cNvSpPr txBox="1">
            <a:spLocks/>
          </p:cNvSpPr>
          <p:nvPr/>
        </p:nvSpPr>
        <p:spPr>
          <a:xfrm>
            <a:off x="770011" y="1366381"/>
            <a:ext cx="10515600" cy="20626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1600" dirty="0">
                <a:solidFill>
                  <a:schemeClr val="tx1"/>
                </a:solidFill>
                <a:latin typeface="IBM Plex Mono SemiBold" panose="020B0709050203000203" pitchFamily="49" charset="0"/>
              </a:rPr>
              <a:t>Data for this project was sourced from a publicly available dataset, containing detailed records of SpaceX's rocket launches. The dataset included information about launch sites, payloads, launch outcomes, rocket types, and other relevant mission features. Data was accessed in CSV format and loaded into a Pandas </a:t>
            </a:r>
            <a:r>
              <a:rPr lang="en-US" sz="1600" dirty="0" err="1">
                <a:solidFill>
                  <a:schemeClr val="tx1"/>
                </a:solidFill>
                <a:latin typeface="IBM Plex Mono SemiBold" panose="020B0709050203000203" pitchFamily="49" charset="0"/>
              </a:rPr>
              <a:t>dataframe</a:t>
            </a:r>
            <a:r>
              <a:rPr lang="en-US" sz="1600" dirty="0">
                <a:solidFill>
                  <a:schemeClr val="tx1"/>
                </a:solidFill>
                <a:latin typeface="IBM Plex Mono SemiBold" panose="020B0709050203000203" pitchFamily="49" charset="0"/>
              </a:rPr>
              <a:t> for processing.</a:t>
            </a:r>
            <a:endParaRPr lang="en-US" sz="2200" dirty="0">
              <a:solidFill>
                <a:schemeClr val="tx1"/>
              </a:solidFill>
              <a:latin typeface="IBM Plex Mono SemiBold" panose="020B0709050203000203" pitchFamily="49" charset="0"/>
            </a:endParaRPr>
          </a:p>
        </p:txBody>
      </p:sp>
      <p:sp>
        <p:nvSpPr>
          <p:cNvPr id="3" name="Content Placeholder 2">
            <a:extLst>
              <a:ext uri="{FF2B5EF4-FFF2-40B4-BE49-F238E27FC236}">
                <a16:creationId xmlns:a16="http://schemas.microsoft.com/office/drawing/2014/main" id="{32D3FA27-B386-E7F4-0B48-482AA87830EE}"/>
              </a:ext>
            </a:extLst>
          </p:cNvPr>
          <p:cNvSpPr txBox="1">
            <a:spLocks/>
          </p:cNvSpPr>
          <p:nvPr/>
        </p:nvSpPr>
        <p:spPr>
          <a:xfrm>
            <a:off x="770011" y="2716598"/>
            <a:ext cx="10515600" cy="362788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IBM Plex Mono SemiBold" panose="020B0709050203000203" pitchFamily="49" charset="0"/>
              </a:rPr>
              <a:t>Data Cleaning:</a:t>
            </a:r>
            <a:br>
              <a:rPr lang="en-US" sz="2000" b="1" dirty="0">
                <a:latin typeface="IBM Plex Mono SemiBold" panose="020B0709050203000203" pitchFamily="49" charset="0"/>
              </a:rPr>
            </a:br>
            <a:r>
              <a:rPr lang="en-US" sz="1400" b="1" dirty="0">
                <a:latin typeface="IBM Plex Mono SemiBold" panose="020B0709050203000203" pitchFamily="49" charset="0"/>
              </a:rPr>
              <a:t>Missing values were handled by either replacing them with suitable imputed values (e.g., mean, median) or removing rows with missing values.</a:t>
            </a:r>
            <a:br>
              <a:rPr lang="en-US" sz="1400" b="1" dirty="0">
                <a:latin typeface="IBM Plex Mono SemiBold" panose="020B0709050203000203" pitchFamily="49" charset="0"/>
              </a:rPr>
            </a:br>
            <a:r>
              <a:rPr lang="en-US" sz="1400" b="1" dirty="0">
                <a:latin typeface="IBM Plex Mono SemiBold" panose="020B0709050203000203" pitchFamily="49" charset="0"/>
              </a:rPr>
              <a:t>Inconsistent data formatting was fixed, including date formats and categorical values like launch outcomes.</a:t>
            </a:r>
            <a:br>
              <a:rPr lang="en-US" sz="1400" b="1" dirty="0">
                <a:latin typeface="IBM Plex Mono SemiBold" panose="020B0709050203000203" pitchFamily="49" charset="0"/>
              </a:rPr>
            </a:br>
            <a:r>
              <a:rPr lang="en-US" sz="1400" b="1" dirty="0">
                <a:latin typeface="IBM Plex Mono SemiBold" panose="020B0709050203000203" pitchFamily="49" charset="0"/>
              </a:rPr>
              <a:t>Irrelevant columns and duplicates were removed to ensure the dataset was concise and focused on key features.</a:t>
            </a:r>
          </a:p>
          <a:p>
            <a:pPr>
              <a:lnSpc>
                <a:spcPct val="100000"/>
              </a:lnSpc>
              <a:spcBef>
                <a:spcPts val="1400"/>
              </a:spcBef>
            </a:pPr>
            <a:r>
              <a:rPr lang="en-US" sz="2000" b="1" dirty="0">
                <a:latin typeface="IBM Plex Mono SemiBold" panose="020B0709050203000203" pitchFamily="49" charset="0"/>
              </a:rPr>
              <a:t>Feature Engineering:</a:t>
            </a:r>
            <a:br>
              <a:rPr lang="en-US" sz="2000" b="1" dirty="0">
                <a:latin typeface="IBM Plex Mono SemiBold" panose="020B0709050203000203" pitchFamily="49" charset="0"/>
              </a:rPr>
            </a:br>
            <a:r>
              <a:rPr lang="en-US" sz="1500" b="1" dirty="0">
                <a:latin typeface="IBM Plex Mono SemiBold" panose="020B0709050203000203" pitchFamily="49" charset="0"/>
              </a:rPr>
              <a:t>New features were derived, such as splitting the date column into year, month, and day.</a:t>
            </a:r>
            <a:br>
              <a:rPr lang="en-US" sz="1500" b="1" dirty="0">
                <a:latin typeface="IBM Plex Mono SemiBold" panose="020B0709050203000203" pitchFamily="49" charset="0"/>
              </a:rPr>
            </a:br>
            <a:r>
              <a:rPr lang="en-US" sz="1500" b="1" dirty="0">
                <a:latin typeface="IBM Plex Mono SemiBold" panose="020B0709050203000203" pitchFamily="49" charset="0"/>
              </a:rPr>
              <a:t>Categorical features like </a:t>
            </a:r>
            <a:r>
              <a:rPr lang="en-US" sz="1500" b="1" dirty="0" err="1">
                <a:latin typeface="IBM Plex Mono SemiBold" panose="020B0709050203000203" pitchFamily="49" charset="0"/>
              </a:rPr>
              <a:t>LaunchSite</a:t>
            </a:r>
            <a:r>
              <a:rPr lang="en-US" sz="1500" b="1" dirty="0">
                <a:latin typeface="IBM Plex Mono SemiBold" panose="020B0709050203000203" pitchFamily="49" charset="0"/>
              </a:rPr>
              <a:t>, Orbit, and </a:t>
            </a:r>
            <a:r>
              <a:rPr lang="en-US" sz="1500" b="1" dirty="0" err="1">
                <a:latin typeface="IBM Plex Mono SemiBold" panose="020B0709050203000203" pitchFamily="49" charset="0"/>
              </a:rPr>
              <a:t>BoosterVersion</a:t>
            </a:r>
            <a:r>
              <a:rPr lang="en-US" sz="1500" b="1" dirty="0">
                <a:latin typeface="IBM Plex Mono SemiBold" panose="020B0709050203000203" pitchFamily="49" charset="0"/>
              </a:rPr>
              <a:t> were encoded using techniques like One-Hot Encoding to facilitate machine learning model training.</a:t>
            </a:r>
          </a:p>
          <a:p>
            <a:pPr>
              <a:lnSpc>
                <a:spcPct val="100000"/>
              </a:lnSpc>
              <a:spcBef>
                <a:spcPts val="1400"/>
              </a:spcBef>
            </a:pPr>
            <a:r>
              <a:rPr lang="en-US" sz="2000" b="1" dirty="0">
                <a:latin typeface="IBM Plex Mono SemiBold" panose="020B0709050203000203" pitchFamily="49" charset="0"/>
              </a:rPr>
              <a:t>Data Type Conversion:</a:t>
            </a:r>
            <a:br>
              <a:rPr lang="en-US" sz="2000" b="1" dirty="0">
                <a:latin typeface="IBM Plex Mono SemiBold" panose="020B0709050203000203" pitchFamily="49" charset="0"/>
              </a:rPr>
            </a:br>
            <a:r>
              <a:rPr lang="en-US" sz="1500" b="1" dirty="0">
                <a:latin typeface="IBM Plex Mono SemiBold" panose="020B0709050203000203" pitchFamily="49" charset="0"/>
              </a:rPr>
              <a:t>Data types were converted as necessary, for example, converting the date columns to datetime objects and numeric columns to float type to enable numerical analysis.</a:t>
            </a:r>
          </a:p>
        </p:txBody>
      </p:sp>
    </p:spTree>
    <p:extLst>
      <p:ext uri="{BB962C8B-B14F-4D97-AF65-F5344CB8AC3E}">
        <p14:creationId xmlns:p14="http://schemas.microsoft.com/office/powerpoint/2010/main" val="2114407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5</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Picture 2">
            <a:extLst>
              <a:ext uri="{FF2B5EF4-FFF2-40B4-BE49-F238E27FC236}">
                <a16:creationId xmlns:a16="http://schemas.microsoft.com/office/drawing/2014/main" id="{FF950FF8-A832-5C0B-8341-9CD55814D479}"/>
              </a:ext>
            </a:extLst>
          </p:cNvPr>
          <p:cNvPicPr>
            <a:picLocks noChangeAspect="1"/>
          </p:cNvPicPr>
          <p:nvPr/>
        </p:nvPicPr>
        <p:blipFill>
          <a:blip r:embed="rId3"/>
          <a:stretch>
            <a:fillRect/>
          </a:stretch>
        </p:blipFill>
        <p:spPr>
          <a:xfrm>
            <a:off x="770010" y="1450357"/>
            <a:ext cx="10357773" cy="2686425"/>
          </a:xfrm>
          <a:prstGeom prst="rect">
            <a:avLst/>
          </a:prstGeom>
        </p:spPr>
      </p:pic>
      <p:pic>
        <p:nvPicPr>
          <p:cNvPr id="7" name="Picture 6">
            <a:extLst>
              <a:ext uri="{FF2B5EF4-FFF2-40B4-BE49-F238E27FC236}">
                <a16:creationId xmlns:a16="http://schemas.microsoft.com/office/drawing/2014/main" id="{69C19D97-DD6F-F723-90A6-F0D79496224B}"/>
              </a:ext>
            </a:extLst>
          </p:cNvPr>
          <p:cNvPicPr>
            <a:picLocks noChangeAspect="1"/>
          </p:cNvPicPr>
          <p:nvPr/>
        </p:nvPicPr>
        <p:blipFill>
          <a:blip r:embed="rId4"/>
          <a:stretch>
            <a:fillRect/>
          </a:stretch>
        </p:blipFill>
        <p:spPr>
          <a:xfrm>
            <a:off x="770010" y="4308529"/>
            <a:ext cx="10357775" cy="2118682"/>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9D0535B8-37C3-57BB-602A-9ED7996E56DE}"/>
              </a:ext>
            </a:extLst>
          </p:cNvPr>
          <p:cNvPicPr>
            <a:picLocks noChangeAspect="1"/>
          </p:cNvPicPr>
          <p:nvPr/>
        </p:nvPicPr>
        <p:blipFill>
          <a:blip r:embed="rId3"/>
          <a:stretch>
            <a:fillRect/>
          </a:stretch>
        </p:blipFill>
        <p:spPr>
          <a:xfrm>
            <a:off x="770011" y="1433633"/>
            <a:ext cx="10515600" cy="696354"/>
          </a:xfrm>
          <a:prstGeom prst="rect">
            <a:avLst/>
          </a:prstGeom>
        </p:spPr>
      </p:pic>
      <p:pic>
        <p:nvPicPr>
          <p:cNvPr id="7" name="Picture 6">
            <a:extLst>
              <a:ext uri="{FF2B5EF4-FFF2-40B4-BE49-F238E27FC236}">
                <a16:creationId xmlns:a16="http://schemas.microsoft.com/office/drawing/2014/main" id="{DE4029DA-C359-F786-BABB-C5A07FB50AEB}"/>
              </a:ext>
            </a:extLst>
          </p:cNvPr>
          <p:cNvPicPr>
            <a:picLocks noChangeAspect="1"/>
          </p:cNvPicPr>
          <p:nvPr/>
        </p:nvPicPr>
        <p:blipFill>
          <a:blip r:embed="rId4"/>
          <a:stretch>
            <a:fillRect/>
          </a:stretch>
        </p:blipFill>
        <p:spPr>
          <a:xfrm>
            <a:off x="770011" y="2211353"/>
            <a:ext cx="10515600" cy="2123308"/>
          </a:xfrm>
          <a:prstGeom prst="rect">
            <a:avLst/>
          </a:prstGeom>
        </p:spPr>
      </p:pic>
      <p:sp>
        <p:nvSpPr>
          <p:cNvPr id="9" name="TextBox 8">
            <a:extLst>
              <a:ext uri="{FF2B5EF4-FFF2-40B4-BE49-F238E27FC236}">
                <a16:creationId xmlns:a16="http://schemas.microsoft.com/office/drawing/2014/main" id="{D39A76ED-C4C5-0A73-A10E-8D2B9B2E7B19}"/>
              </a:ext>
            </a:extLst>
          </p:cNvPr>
          <p:cNvSpPr txBox="1"/>
          <p:nvPr/>
        </p:nvSpPr>
        <p:spPr>
          <a:xfrm>
            <a:off x="717992" y="5835232"/>
            <a:ext cx="10567620" cy="646331"/>
          </a:xfrm>
          <a:prstGeom prst="rect">
            <a:avLst/>
          </a:prstGeom>
          <a:noFill/>
        </p:spPr>
        <p:txBody>
          <a:bodyPr wrap="square">
            <a:spAutoFit/>
          </a:bodyPr>
          <a:lstStyle/>
          <a:p>
            <a:r>
              <a:rPr lang="en-US" dirty="0"/>
              <a:t>https://github.com/naphon1999/IBM_Data_Science/blob/main/Capstone_Project/jupyter-labs-spacex-data-collection-api.ipynb</a:t>
            </a:r>
          </a:p>
        </p:txBody>
      </p:sp>
      <p:sp>
        <p:nvSpPr>
          <p:cNvPr id="10" name="TextBox 9">
            <a:extLst>
              <a:ext uri="{FF2B5EF4-FFF2-40B4-BE49-F238E27FC236}">
                <a16:creationId xmlns:a16="http://schemas.microsoft.com/office/drawing/2014/main" id="{09A8F2A7-B9A5-1FDE-A06B-8BA81C133579}"/>
              </a:ext>
            </a:extLst>
          </p:cNvPr>
          <p:cNvSpPr txBox="1"/>
          <p:nvPr/>
        </p:nvSpPr>
        <p:spPr>
          <a:xfrm>
            <a:off x="717990" y="5101200"/>
            <a:ext cx="10515601" cy="646331"/>
          </a:xfrm>
          <a:prstGeom prst="rect">
            <a:avLst/>
          </a:prstGeom>
          <a:noFill/>
        </p:spPr>
        <p:txBody>
          <a:bodyPr wrap="square">
            <a:spAutoFit/>
          </a:bodyPr>
          <a:lstStyle/>
          <a:p>
            <a:r>
              <a:rPr lang="en-US" dirty="0"/>
              <a:t>https://github.com/naphon1999/IBM_Data_Science/blob/main/Capstone_Project/jupyter-labs-webscraping.ipynb</a:t>
            </a:r>
          </a:p>
        </p:txBody>
      </p:sp>
    </p:spTree>
    <p:extLst>
      <p:ext uri="{BB962C8B-B14F-4D97-AF65-F5344CB8AC3E}">
        <p14:creationId xmlns:p14="http://schemas.microsoft.com/office/powerpoint/2010/main" val="298755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F4AB7F61-4E5A-81CC-7B60-06680BC44E35}"/>
              </a:ext>
            </a:extLst>
          </p:cNvPr>
          <p:cNvSpPr txBox="1"/>
          <p:nvPr/>
        </p:nvSpPr>
        <p:spPr>
          <a:xfrm>
            <a:off x="717991" y="5835232"/>
            <a:ext cx="11474009" cy="369332"/>
          </a:xfrm>
          <a:prstGeom prst="rect">
            <a:avLst/>
          </a:prstGeom>
          <a:noFill/>
        </p:spPr>
        <p:txBody>
          <a:bodyPr wrap="square">
            <a:spAutoFit/>
          </a:bodyPr>
          <a:lstStyle/>
          <a:p>
            <a:r>
              <a:rPr lang="en-US" dirty="0"/>
              <a:t>https://github.com/naphon1999/IBM_Data_Science/blob/main/Capstone_Project/edadataviz.ipynb</a:t>
            </a:r>
          </a:p>
        </p:txBody>
      </p:sp>
      <p:pic>
        <p:nvPicPr>
          <p:cNvPr id="8" name="Picture 7">
            <a:extLst>
              <a:ext uri="{FF2B5EF4-FFF2-40B4-BE49-F238E27FC236}">
                <a16:creationId xmlns:a16="http://schemas.microsoft.com/office/drawing/2014/main" id="{47C093BF-5805-EBD0-F66F-055371E03023}"/>
              </a:ext>
            </a:extLst>
          </p:cNvPr>
          <p:cNvPicPr>
            <a:picLocks noChangeAspect="1"/>
          </p:cNvPicPr>
          <p:nvPr/>
        </p:nvPicPr>
        <p:blipFill>
          <a:blip r:embed="rId4"/>
          <a:stretch>
            <a:fillRect/>
          </a:stretch>
        </p:blipFill>
        <p:spPr>
          <a:xfrm>
            <a:off x="770011" y="1347498"/>
            <a:ext cx="3534551" cy="2081502"/>
          </a:xfrm>
          <a:prstGeom prst="rect">
            <a:avLst/>
          </a:prstGeom>
        </p:spPr>
      </p:pic>
      <p:pic>
        <p:nvPicPr>
          <p:cNvPr id="10" name="Picture 9">
            <a:extLst>
              <a:ext uri="{FF2B5EF4-FFF2-40B4-BE49-F238E27FC236}">
                <a16:creationId xmlns:a16="http://schemas.microsoft.com/office/drawing/2014/main" id="{BFEC254E-3093-0B54-144B-CF3E288C916C}"/>
              </a:ext>
            </a:extLst>
          </p:cNvPr>
          <p:cNvPicPr>
            <a:picLocks noChangeAspect="1"/>
          </p:cNvPicPr>
          <p:nvPr/>
        </p:nvPicPr>
        <p:blipFill>
          <a:blip r:embed="rId5"/>
          <a:stretch>
            <a:fillRect/>
          </a:stretch>
        </p:blipFill>
        <p:spPr>
          <a:xfrm>
            <a:off x="4352888" y="1335644"/>
            <a:ext cx="3534552" cy="2093356"/>
          </a:xfrm>
          <a:prstGeom prst="rect">
            <a:avLst/>
          </a:prstGeom>
        </p:spPr>
      </p:pic>
      <p:pic>
        <p:nvPicPr>
          <p:cNvPr id="12" name="Picture 11">
            <a:extLst>
              <a:ext uri="{FF2B5EF4-FFF2-40B4-BE49-F238E27FC236}">
                <a16:creationId xmlns:a16="http://schemas.microsoft.com/office/drawing/2014/main" id="{563877C7-F086-CB97-3DA1-20338EFB413E}"/>
              </a:ext>
            </a:extLst>
          </p:cNvPr>
          <p:cNvPicPr>
            <a:picLocks noChangeAspect="1"/>
          </p:cNvPicPr>
          <p:nvPr/>
        </p:nvPicPr>
        <p:blipFill>
          <a:blip r:embed="rId6"/>
          <a:stretch>
            <a:fillRect/>
          </a:stretch>
        </p:blipFill>
        <p:spPr>
          <a:xfrm>
            <a:off x="7935768" y="1335644"/>
            <a:ext cx="3349843" cy="2113826"/>
          </a:xfrm>
          <a:prstGeom prst="rect">
            <a:avLst/>
          </a:prstGeom>
        </p:spPr>
      </p:pic>
      <p:pic>
        <p:nvPicPr>
          <p:cNvPr id="14" name="Picture 13">
            <a:extLst>
              <a:ext uri="{FF2B5EF4-FFF2-40B4-BE49-F238E27FC236}">
                <a16:creationId xmlns:a16="http://schemas.microsoft.com/office/drawing/2014/main" id="{1785D4C6-D358-EFAC-1C31-05ED32A7C896}"/>
              </a:ext>
            </a:extLst>
          </p:cNvPr>
          <p:cNvPicPr>
            <a:picLocks noChangeAspect="1"/>
          </p:cNvPicPr>
          <p:nvPr/>
        </p:nvPicPr>
        <p:blipFill>
          <a:blip r:embed="rId7"/>
          <a:stretch>
            <a:fillRect/>
          </a:stretch>
        </p:blipFill>
        <p:spPr>
          <a:xfrm>
            <a:off x="4352889" y="3493931"/>
            <a:ext cx="3534552" cy="2344015"/>
          </a:xfrm>
          <a:prstGeom prst="rect">
            <a:avLst/>
          </a:prstGeom>
        </p:spPr>
      </p:pic>
      <p:pic>
        <p:nvPicPr>
          <p:cNvPr id="16" name="Picture 15">
            <a:extLst>
              <a:ext uri="{FF2B5EF4-FFF2-40B4-BE49-F238E27FC236}">
                <a16:creationId xmlns:a16="http://schemas.microsoft.com/office/drawing/2014/main" id="{1A19A133-BAC1-1923-9A5C-A114E2D4182D}"/>
              </a:ext>
            </a:extLst>
          </p:cNvPr>
          <p:cNvPicPr>
            <a:picLocks noChangeAspect="1"/>
          </p:cNvPicPr>
          <p:nvPr/>
        </p:nvPicPr>
        <p:blipFill>
          <a:blip r:embed="rId8"/>
          <a:stretch>
            <a:fillRect/>
          </a:stretch>
        </p:blipFill>
        <p:spPr>
          <a:xfrm>
            <a:off x="770011" y="3493931"/>
            <a:ext cx="3534551" cy="2341301"/>
          </a:xfrm>
          <a:prstGeom prst="rect">
            <a:avLst/>
          </a:prstGeom>
        </p:spPr>
      </p:pic>
      <p:pic>
        <p:nvPicPr>
          <p:cNvPr id="18" name="Picture 17">
            <a:extLst>
              <a:ext uri="{FF2B5EF4-FFF2-40B4-BE49-F238E27FC236}">
                <a16:creationId xmlns:a16="http://schemas.microsoft.com/office/drawing/2014/main" id="{77CDCF02-5F34-3873-B60D-493920B36B64}"/>
              </a:ext>
            </a:extLst>
          </p:cNvPr>
          <p:cNvPicPr>
            <a:picLocks noChangeAspect="1"/>
          </p:cNvPicPr>
          <p:nvPr/>
        </p:nvPicPr>
        <p:blipFill>
          <a:blip r:embed="rId9"/>
          <a:stretch>
            <a:fillRect/>
          </a:stretch>
        </p:blipFill>
        <p:spPr>
          <a:xfrm>
            <a:off x="7935768" y="3493931"/>
            <a:ext cx="3349843" cy="23413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2">
            <a:extLst>
              <a:ext uri="{FF2B5EF4-FFF2-40B4-BE49-F238E27FC236}">
                <a16:creationId xmlns:a16="http://schemas.microsoft.com/office/drawing/2014/main" id="{366E9551-6DFB-AE59-3309-F4B802A4F89E}"/>
              </a:ext>
            </a:extLst>
          </p:cNvPr>
          <p:cNvSpPr txBox="1">
            <a:spLocks/>
          </p:cNvSpPr>
          <p:nvPr/>
        </p:nvSpPr>
        <p:spPr>
          <a:xfrm>
            <a:off x="734028" y="1410346"/>
            <a:ext cx="5325989" cy="51920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IBM Plex Mono SemiBold" panose="020B0709050203000203" pitchFamily="49" charset="0"/>
              </a:rPr>
              <a:t>Unique Launch Sites</a:t>
            </a:r>
          </a:p>
          <a:p>
            <a:pPr>
              <a:lnSpc>
                <a:spcPct val="100000"/>
              </a:lnSpc>
              <a:spcBef>
                <a:spcPts val="1400"/>
              </a:spcBef>
            </a:pPr>
            <a:r>
              <a:rPr lang="en-US" sz="2000" b="1" dirty="0">
                <a:latin typeface="IBM Plex Mono SemiBold" panose="020B0709050203000203" pitchFamily="49" charset="0"/>
              </a:rPr>
              <a:t>Launch Sites Starting with 'CCA’</a:t>
            </a:r>
          </a:p>
          <a:p>
            <a:pPr>
              <a:lnSpc>
                <a:spcPct val="100000"/>
              </a:lnSpc>
              <a:spcBef>
                <a:spcPts val="1400"/>
              </a:spcBef>
            </a:pPr>
            <a:r>
              <a:rPr lang="en-US" sz="2000" b="1" dirty="0">
                <a:latin typeface="IBM Plex Mono SemiBold" panose="020B0709050203000203" pitchFamily="49" charset="0"/>
              </a:rPr>
              <a:t>Total Payload Mass by NASA (CRS)</a:t>
            </a:r>
          </a:p>
          <a:p>
            <a:pPr>
              <a:lnSpc>
                <a:spcPct val="100000"/>
              </a:lnSpc>
              <a:spcBef>
                <a:spcPts val="1400"/>
              </a:spcBef>
            </a:pPr>
            <a:r>
              <a:rPr lang="en-US" sz="2000" b="1" dirty="0">
                <a:latin typeface="IBM Plex Mono SemiBold" panose="020B0709050203000203" pitchFamily="49" charset="0"/>
              </a:rPr>
              <a:t>Average Payload Mass by Booster Version</a:t>
            </a:r>
          </a:p>
          <a:p>
            <a:pPr>
              <a:lnSpc>
                <a:spcPct val="100000"/>
              </a:lnSpc>
              <a:spcBef>
                <a:spcPts val="1400"/>
              </a:spcBef>
            </a:pPr>
            <a:r>
              <a:rPr lang="en-US" sz="2000" b="1" dirty="0">
                <a:latin typeface="IBM Plex Mono SemiBold" panose="020B0709050203000203" pitchFamily="49" charset="0"/>
              </a:rPr>
              <a:t>First Successful Landing Outcome in Ground Pad</a:t>
            </a:r>
          </a:p>
          <a:p>
            <a:pPr>
              <a:lnSpc>
                <a:spcPct val="100000"/>
              </a:lnSpc>
              <a:spcBef>
                <a:spcPts val="1400"/>
              </a:spcBef>
            </a:pPr>
            <a:r>
              <a:rPr lang="en-US" sz="2000" b="1" dirty="0">
                <a:latin typeface="IBM Plex Mono SemiBold" panose="020B0709050203000203" pitchFamily="49" charset="0"/>
              </a:rPr>
              <a:t>Booster Versions with Payload Mass Between 4000 and 6000</a:t>
            </a:r>
          </a:p>
        </p:txBody>
      </p:sp>
      <p:sp>
        <p:nvSpPr>
          <p:cNvPr id="6" name="Content Placeholder 2">
            <a:extLst>
              <a:ext uri="{FF2B5EF4-FFF2-40B4-BE49-F238E27FC236}">
                <a16:creationId xmlns:a16="http://schemas.microsoft.com/office/drawing/2014/main" id="{229895A1-ED42-CF58-1A10-60C130B60901}"/>
              </a:ext>
            </a:extLst>
          </p:cNvPr>
          <p:cNvSpPr txBox="1">
            <a:spLocks/>
          </p:cNvSpPr>
          <p:nvPr/>
        </p:nvSpPr>
        <p:spPr>
          <a:xfrm>
            <a:off x="5995620" y="1410345"/>
            <a:ext cx="5325989" cy="519204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latin typeface="IBM Plex Mono SemiBold" panose="020B0709050203000203" pitchFamily="49" charset="0"/>
              </a:rPr>
              <a:t>Count of Successful and Failed Mission Outcomes.</a:t>
            </a:r>
          </a:p>
          <a:p>
            <a:pPr>
              <a:lnSpc>
                <a:spcPct val="100000"/>
              </a:lnSpc>
              <a:spcBef>
                <a:spcPts val="1400"/>
              </a:spcBef>
            </a:pPr>
            <a:r>
              <a:rPr lang="en-US" sz="2000" b="1" dirty="0">
                <a:latin typeface="IBM Plex Mono SemiBold" panose="020B0709050203000203" pitchFamily="49" charset="0"/>
              </a:rPr>
              <a:t>Booster Versions with Maximum Payload Mass.</a:t>
            </a:r>
          </a:p>
          <a:p>
            <a:pPr>
              <a:lnSpc>
                <a:spcPct val="100000"/>
              </a:lnSpc>
              <a:spcBef>
                <a:spcPts val="1400"/>
              </a:spcBef>
            </a:pPr>
            <a:r>
              <a:rPr lang="en-US" sz="2000" b="1" dirty="0">
                <a:latin typeface="IBM Plex Mono SemiBold" panose="020B0709050203000203" pitchFamily="49" charset="0"/>
              </a:rPr>
              <a:t>Failure Landing Outcomes in Drone Ship for 2015.</a:t>
            </a:r>
          </a:p>
          <a:p>
            <a:pPr>
              <a:lnSpc>
                <a:spcPct val="100000"/>
              </a:lnSpc>
              <a:spcBef>
                <a:spcPts val="1400"/>
              </a:spcBef>
            </a:pPr>
            <a:r>
              <a:rPr lang="en-US" sz="2000" b="1" dirty="0">
                <a:latin typeface="IBM Plex Mono SemiBold" panose="020B0709050203000203" pitchFamily="49" charset="0"/>
              </a:rPr>
              <a:t>Landing Outcome Count Between 2010-06-04 and 2017-03-20.</a:t>
            </a:r>
          </a:p>
          <a:p>
            <a:pPr>
              <a:lnSpc>
                <a:spcPct val="100000"/>
              </a:lnSpc>
              <a:spcBef>
                <a:spcPts val="1400"/>
              </a:spcBef>
            </a:pPr>
            <a:endParaRPr lang="en-US" sz="2000" b="1" dirty="0">
              <a:latin typeface="IBM Plex Mono SemiBold" panose="020B0709050203000203" pitchFamily="49" charset="0"/>
            </a:endParaRPr>
          </a:p>
        </p:txBody>
      </p:sp>
      <p:sp>
        <p:nvSpPr>
          <p:cNvPr id="7" name="Content Placeholder 2">
            <a:extLst>
              <a:ext uri="{FF2B5EF4-FFF2-40B4-BE49-F238E27FC236}">
                <a16:creationId xmlns:a16="http://schemas.microsoft.com/office/drawing/2014/main" id="{B065E04C-B7D5-B135-3FAE-46545AFB6FAF}"/>
              </a:ext>
            </a:extLst>
          </p:cNvPr>
          <p:cNvSpPr txBox="1">
            <a:spLocks/>
          </p:cNvSpPr>
          <p:nvPr/>
        </p:nvSpPr>
        <p:spPr>
          <a:xfrm>
            <a:off x="6148020" y="5300420"/>
            <a:ext cx="5325989" cy="145436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000" b="1" dirty="0">
              <a:latin typeface="IBM Plex Mono SemiBold" panose="020B0709050203000203" pitchFamily="49" charset="0"/>
            </a:endParaRPr>
          </a:p>
        </p:txBody>
      </p:sp>
      <p:sp>
        <p:nvSpPr>
          <p:cNvPr id="9" name="TextBox 8">
            <a:extLst>
              <a:ext uri="{FF2B5EF4-FFF2-40B4-BE49-F238E27FC236}">
                <a16:creationId xmlns:a16="http://schemas.microsoft.com/office/drawing/2014/main" id="{5DEE941F-95F2-ACEC-CCC8-EAE28C4DE799}"/>
              </a:ext>
            </a:extLst>
          </p:cNvPr>
          <p:cNvSpPr txBox="1"/>
          <p:nvPr/>
        </p:nvSpPr>
        <p:spPr>
          <a:xfrm>
            <a:off x="717991" y="5835232"/>
            <a:ext cx="11474009" cy="646331"/>
          </a:xfrm>
          <a:prstGeom prst="rect">
            <a:avLst/>
          </a:prstGeom>
          <a:noFill/>
        </p:spPr>
        <p:txBody>
          <a:bodyPr wrap="square">
            <a:spAutoFit/>
          </a:bodyPr>
          <a:lstStyle/>
          <a:p>
            <a:r>
              <a:rPr lang="en-US" dirty="0"/>
              <a:t>https://github.com/naphon1999/IBM_Data_Science/blob/main/Capstone_Project/jupyter-labs-eda-sql-coursera_sqllite.ipynb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8" name="Picture 7">
            <a:extLst>
              <a:ext uri="{FF2B5EF4-FFF2-40B4-BE49-F238E27FC236}">
                <a16:creationId xmlns:a16="http://schemas.microsoft.com/office/drawing/2014/main" id="{BC9A1BC1-1C62-CA80-2276-4D1AB88CB05E}"/>
              </a:ext>
            </a:extLst>
          </p:cNvPr>
          <p:cNvPicPr>
            <a:picLocks noChangeAspect="1"/>
          </p:cNvPicPr>
          <p:nvPr/>
        </p:nvPicPr>
        <p:blipFill>
          <a:blip r:embed="rId3"/>
          <a:stretch>
            <a:fillRect/>
          </a:stretch>
        </p:blipFill>
        <p:spPr>
          <a:xfrm>
            <a:off x="798392" y="1359764"/>
            <a:ext cx="10515600" cy="4551180"/>
          </a:xfrm>
          <a:prstGeom prst="rect">
            <a:avLst/>
          </a:prstGeom>
        </p:spPr>
      </p:pic>
      <p:sp>
        <p:nvSpPr>
          <p:cNvPr id="9" name="TextBox 8">
            <a:extLst>
              <a:ext uri="{FF2B5EF4-FFF2-40B4-BE49-F238E27FC236}">
                <a16:creationId xmlns:a16="http://schemas.microsoft.com/office/drawing/2014/main" id="{E097E30E-0D40-9640-8FCD-0B56D498E693}"/>
              </a:ext>
            </a:extLst>
          </p:cNvPr>
          <p:cNvSpPr txBox="1"/>
          <p:nvPr/>
        </p:nvSpPr>
        <p:spPr>
          <a:xfrm>
            <a:off x="717991" y="5835232"/>
            <a:ext cx="10515601" cy="646331"/>
          </a:xfrm>
          <a:prstGeom prst="rect">
            <a:avLst/>
          </a:prstGeom>
          <a:noFill/>
        </p:spPr>
        <p:txBody>
          <a:bodyPr wrap="square">
            <a:spAutoFit/>
          </a:bodyPr>
          <a:lstStyle/>
          <a:p>
            <a:r>
              <a:rPr lang="en-US" dirty="0"/>
              <a:t>https://github.com/naphon1999/IBM_Data_Science/blob/main/Capstone_Project/lab_jupyter_launch_site_location.ipynb</a:t>
            </a:r>
          </a:p>
        </p:txBody>
      </p:sp>
    </p:spTree>
    <p:extLst>
      <p:ext uri="{BB962C8B-B14F-4D97-AF65-F5344CB8AC3E}">
        <p14:creationId xmlns:p14="http://schemas.microsoft.com/office/powerpoint/2010/main" val="14811431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125</TotalTime>
  <Words>949</Words>
  <Application>Microsoft Office PowerPoint</Application>
  <PresentationFormat>Widescreen</PresentationFormat>
  <Paragraphs>65</Paragraphs>
  <Slides>12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Naphon Santisukwongchot</cp:lastModifiedBy>
  <cp:revision>207</cp:revision>
  <dcterms:created xsi:type="dcterms:W3CDTF">2021-04-29T18:58:34Z</dcterms:created>
  <dcterms:modified xsi:type="dcterms:W3CDTF">2024-11-15T09:32:54Z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